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89" r:id="rId3"/>
    <p:sldId id="283" r:id="rId4"/>
    <p:sldId id="284" r:id="rId5"/>
    <p:sldId id="285" r:id="rId6"/>
    <p:sldId id="286" r:id="rId7"/>
    <p:sldId id="28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8" r:id="rId29"/>
    <p:sldId id="277" r:id="rId30"/>
    <p:sldId id="278" r:id="rId31"/>
    <p:sldId id="287" r:id="rId32"/>
    <p:sldId id="279" r:id="rId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74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4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BE73C-E9FD-4F65-8D26-A51966C28AD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1845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2638-B171-4D93-A5FF-E492575AC5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72725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3298-1D23-4165-A12C-0F0968AA11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3370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76F8-CFCE-410E-B01A-60B77630474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0491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ED7A-F114-4F91-BDBD-B7EDC14A050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5670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C01F-E728-4F71-8D5C-3AD06CE7D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0023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5E6D-517F-468D-A262-D846E4EA8A5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4881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4C7C-75A7-4828-A124-7C104495485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0273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5673-3B28-4F47-BA5A-B1B5E5EA59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9024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3F2B4-573C-4D3F-BAB6-8948AFFA93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9402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24FE-465F-446B-B720-7EE56EB9EF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2902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3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4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4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4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4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64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64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64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64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4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4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D8D9FE-F8A1-4499-997F-FD35386E192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5803" y="1371600"/>
            <a:ext cx="8018597" cy="2980881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lnSpc>
                <a:spcPct val="150000"/>
              </a:lnSpc>
              <a:defRPr/>
            </a:pPr>
            <a:r>
              <a:rPr lang="en-US" sz="6600" b="1" dirty="0">
                <a:ln w="11430"/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Baskerville Old Face" pitchFamily="18" charset="0"/>
              </a:rPr>
              <a:t>Complications Of Fractures </a:t>
            </a:r>
            <a:endParaRPr lang="en-US" sz="6600" b="1" dirty="0">
              <a:ln w="11430"/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2971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971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971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200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381000"/>
            <a:ext cx="35448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584450"/>
            <a:ext cx="3429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9431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700" y="533400"/>
            <a:ext cx="2057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533400"/>
            <a:ext cx="2057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713" y="533400"/>
            <a:ext cx="180498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838200"/>
            <a:ext cx="25606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0875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5" y="838200"/>
            <a:ext cx="2003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838200"/>
            <a:ext cx="1709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4082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2355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152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1571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279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87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898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18938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190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925" y="152400"/>
            <a:ext cx="30130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29781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119313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538" y="381000"/>
            <a:ext cx="2151062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2257425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7" descr="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2293938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74638"/>
            <a:ext cx="2617788" cy="444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925" y="1143000"/>
            <a:ext cx="2879725" cy="444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788" y="2179638"/>
            <a:ext cx="2792412" cy="444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b="1" dirty="0" smtClean="0"/>
              <a:t>Complications of fractures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General complications related to the fracture it self </a:t>
            </a:r>
          </a:p>
          <a:p>
            <a:pPr algn="l" rtl="0">
              <a:defRPr/>
            </a:pPr>
            <a:r>
              <a:rPr lang="en-US" dirty="0" smtClean="0"/>
              <a:t>specific complications attributed to associated injury.</a:t>
            </a:r>
          </a:p>
          <a:p>
            <a:pPr algn="l" rtl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330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096000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4008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563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2133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3581400"/>
            <a:ext cx="205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1981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27113"/>
            <a:ext cx="2819400" cy="49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417638"/>
            <a:ext cx="5808663" cy="429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895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7940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228600"/>
            <a:ext cx="2754312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Bony 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Epiphyseal injury</a:t>
            </a:r>
          </a:p>
          <a:p>
            <a:pPr lvl="1" algn="l" rtl="0"/>
            <a:r>
              <a:rPr lang="en-GB" dirty="0" smtClean="0"/>
              <a:t>Delayed or arrested</a:t>
            </a:r>
          </a:p>
          <a:p>
            <a:pPr lvl="1" algn="l" rtl="0"/>
            <a:r>
              <a:rPr lang="en-GB" dirty="0" smtClean="0"/>
              <a:t>Bone growth</a:t>
            </a:r>
          </a:p>
          <a:p>
            <a:pPr algn="l" rtl="0"/>
            <a:r>
              <a:rPr lang="en-GB" dirty="0" smtClean="0"/>
              <a:t>Avascular necrosis</a:t>
            </a:r>
          </a:p>
          <a:p>
            <a:pPr algn="l" rtl="0"/>
            <a:r>
              <a:rPr lang="en-GB" dirty="0" smtClean="0"/>
              <a:t>Delayed union</a:t>
            </a:r>
          </a:p>
          <a:p>
            <a:pPr algn="l" rtl="0"/>
            <a:r>
              <a:rPr lang="en-GB" dirty="0" smtClean="0"/>
              <a:t>Mal-union</a:t>
            </a:r>
          </a:p>
          <a:p>
            <a:pPr algn="l" rtl="0"/>
            <a:r>
              <a:rPr lang="en-GB" dirty="0" smtClean="0"/>
              <a:t>Non-union</a:t>
            </a:r>
          </a:p>
          <a:p>
            <a:pPr algn="l" rtl="0"/>
            <a:r>
              <a:rPr lang="en-GB" dirty="0" err="1" smtClean="0"/>
              <a:t>Sudek’s</a:t>
            </a:r>
            <a:r>
              <a:rPr lang="en-GB" smtClean="0"/>
              <a:t> atrophy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9223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245427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5575"/>
            <a:ext cx="2514600" cy="327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55575"/>
            <a:ext cx="2514600" cy="327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8" y="152400"/>
            <a:ext cx="2405062" cy="327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Complications of Fracture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algn="l" rtl="0"/>
            <a:r>
              <a:rPr lang="en-GB" dirty="0" smtClean="0"/>
              <a:t>Back to the anatomy of the limb</a:t>
            </a:r>
          </a:p>
          <a:p>
            <a:pPr algn="l" rtl="0"/>
            <a:r>
              <a:rPr lang="en-GB" dirty="0" smtClean="0"/>
              <a:t>Skin and subcutaneous tissue</a:t>
            </a:r>
          </a:p>
          <a:p>
            <a:pPr algn="l" rtl="0"/>
            <a:r>
              <a:rPr lang="en-GB" dirty="0" smtClean="0"/>
              <a:t>Tendon and muscle</a:t>
            </a:r>
          </a:p>
          <a:p>
            <a:pPr algn="l" rtl="0"/>
            <a:r>
              <a:rPr lang="en-GB" dirty="0" smtClean="0"/>
              <a:t>Blood and vessels</a:t>
            </a:r>
          </a:p>
          <a:p>
            <a:pPr algn="l" rtl="0"/>
            <a:r>
              <a:rPr lang="en-GB" dirty="0" smtClean="0"/>
              <a:t>Nerve</a:t>
            </a:r>
          </a:p>
          <a:p>
            <a:pPr algn="l" rtl="0"/>
            <a:r>
              <a:rPr lang="en-GB" dirty="0" smtClean="0"/>
              <a:t>Bone</a:t>
            </a:r>
          </a:p>
          <a:p>
            <a:pPr algn="l" rtl="0"/>
            <a:r>
              <a:rPr lang="en-GB" dirty="0" smtClean="0"/>
              <a:t>Joints</a:t>
            </a:r>
          </a:p>
          <a:p>
            <a:pPr algn="l" rtl="0"/>
            <a:r>
              <a:rPr lang="en-GB" dirty="0" smtClean="0"/>
              <a:t>Ligaments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428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1524000"/>
            <a:ext cx="4492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76200"/>
            <a:ext cx="4492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3733800"/>
            <a:ext cx="4492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dirty="0" smtClean="0"/>
              <a:t>Joint injury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Instability</a:t>
            </a:r>
          </a:p>
          <a:p>
            <a:pPr algn="l" rtl="0"/>
            <a:r>
              <a:rPr lang="en-GB" dirty="0" smtClean="0"/>
              <a:t>Joint stiffness</a:t>
            </a:r>
          </a:p>
          <a:p>
            <a:pPr algn="l" rtl="0"/>
            <a:r>
              <a:rPr lang="en-GB" dirty="0" smtClean="0"/>
              <a:t>Osteoarthritis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8774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324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343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System 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Crush syndrome</a:t>
            </a:r>
          </a:p>
          <a:p>
            <a:pPr algn="l" rtl="0"/>
            <a:r>
              <a:rPr lang="en-GB" dirty="0" smtClean="0"/>
              <a:t>Venous thrombosis and pulmonary embolism</a:t>
            </a:r>
          </a:p>
          <a:p>
            <a:pPr algn="l" rtl="0"/>
            <a:r>
              <a:rPr lang="en-GB" dirty="0" smtClean="0"/>
              <a:t>Tetanus</a:t>
            </a:r>
          </a:p>
          <a:p>
            <a:pPr algn="l" rtl="0"/>
            <a:r>
              <a:rPr lang="en-GB" dirty="0" smtClean="0"/>
              <a:t>Gas gangrene</a:t>
            </a:r>
          </a:p>
          <a:p>
            <a:pPr algn="l" rtl="0"/>
            <a:r>
              <a:rPr lang="en-GB" dirty="0" smtClean="0"/>
              <a:t>FAT embolism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1174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 smtClean="0"/>
              <a:t>Soft tissue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Fracture blisters</a:t>
            </a:r>
          </a:p>
          <a:p>
            <a:pPr algn="l" rtl="0"/>
            <a:r>
              <a:rPr lang="en-GB" dirty="0" smtClean="0"/>
              <a:t>Plaster sore</a:t>
            </a:r>
          </a:p>
          <a:p>
            <a:pPr algn="l" rtl="0"/>
            <a:r>
              <a:rPr lang="en-GB" dirty="0" smtClean="0"/>
              <a:t>Torn muscle fibres</a:t>
            </a:r>
          </a:p>
          <a:p>
            <a:pPr algn="l" rtl="0"/>
            <a:r>
              <a:rPr lang="en-GB" dirty="0" smtClean="0"/>
              <a:t>Haem arthrosis</a:t>
            </a:r>
          </a:p>
          <a:p>
            <a:pPr algn="l" rtl="0"/>
            <a:r>
              <a:rPr lang="en-GB" dirty="0" smtClean="0"/>
              <a:t>Vascular injury</a:t>
            </a:r>
          </a:p>
          <a:p>
            <a:pPr algn="l" rtl="0"/>
            <a:r>
              <a:rPr lang="en-GB" dirty="0" smtClean="0"/>
              <a:t>Compartment syndrome</a:t>
            </a:r>
          </a:p>
          <a:p>
            <a:pPr algn="l" rtl="0"/>
            <a:r>
              <a:rPr lang="en-GB" dirty="0" smtClean="0"/>
              <a:t>Tendon injuries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363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rtl="0"/>
            <a:r>
              <a:rPr lang="en-GB" dirty="0" smtClean="0"/>
              <a:t>Nerve injury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algn="l" rtl="0"/>
            <a:r>
              <a:rPr lang="en-GB" dirty="0" smtClean="0"/>
              <a:t>Visceral sores</a:t>
            </a:r>
          </a:p>
          <a:p>
            <a:pPr algn="l" rtl="0"/>
            <a:r>
              <a:rPr lang="en-GB" dirty="0" smtClean="0"/>
              <a:t>Bed sores</a:t>
            </a:r>
          </a:p>
          <a:p>
            <a:pPr algn="l" rtl="0"/>
            <a:r>
              <a:rPr lang="en-GB" dirty="0" smtClean="0"/>
              <a:t>Myositis </a:t>
            </a:r>
            <a:r>
              <a:rPr lang="en-GB" dirty="0" err="1" smtClean="0"/>
              <a:t>ossificans</a:t>
            </a:r>
            <a:endParaRPr lang="en-GB" dirty="0" smtClean="0"/>
          </a:p>
          <a:p>
            <a:pPr algn="l" rtl="0"/>
            <a:r>
              <a:rPr lang="en-GB" dirty="0" smtClean="0"/>
              <a:t>Tendon rupture</a:t>
            </a:r>
          </a:p>
          <a:p>
            <a:pPr algn="l" rtl="0"/>
            <a:r>
              <a:rPr lang="en-GB" dirty="0" smtClean="0"/>
              <a:t>Volkmann’s contracture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3200" dirty="0" smtClean="0"/>
              <a:t>a. Compression		b. Entrapment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18627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14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213" y="1096963"/>
            <a:ext cx="2516187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5161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0" y="5867400"/>
            <a:ext cx="7696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vicious cycle of Volkmann’s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ischaemia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243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20650"/>
            <a:ext cx="26511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25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265</TotalTime>
  <Words>121</Words>
  <Application>Microsoft Office PowerPoint</Application>
  <PresentationFormat>On-screen Show (4:3)</PresentationFormat>
  <Paragraphs>49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Ripple</vt:lpstr>
      <vt:lpstr>PowerPoint Presentation</vt:lpstr>
      <vt:lpstr>OBJECTIVES</vt:lpstr>
      <vt:lpstr>Complications of Fracture</vt:lpstr>
      <vt:lpstr>System complications</vt:lpstr>
      <vt:lpstr>Soft tissue</vt:lpstr>
      <vt:lpstr>Nerve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Bony complications</vt:lpstr>
      <vt:lpstr>PowerPoint Presentation</vt:lpstr>
      <vt:lpstr>PowerPoint Presentation</vt:lpstr>
      <vt:lpstr>Joint injury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ELHAM ALTOMA</dc:creator>
  <cp:lastModifiedBy>ELHAM ALTOMA</cp:lastModifiedBy>
  <cp:revision>65</cp:revision>
  <cp:lastPrinted>1601-01-01T00:00:00Z</cp:lastPrinted>
  <dcterms:created xsi:type="dcterms:W3CDTF">1601-01-01T00:00:00Z</dcterms:created>
  <dcterms:modified xsi:type="dcterms:W3CDTF">2018-10-10T06:57:35Z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